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21"/>
  </p:notesMasterIdLst>
  <p:handoutMasterIdLst>
    <p:handoutMasterId r:id="rId22"/>
  </p:handoutMasterIdLst>
  <p:sldIdLst>
    <p:sldId id="683" r:id="rId7"/>
    <p:sldId id="718" r:id="rId8"/>
    <p:sldId id="717" r:id="rId9"/>
    <p:sldId id="719" r:id="rId10"/>
    <p:sldId id="729" r:id="rId11"/>
    <p:sldId id="693" r:id="rId12"/>
    <p:sldId id="660" r:id="rId13"/>
    <p:sldId id="661" r:id="rId14"/>
    <p:sldId id="663" r:id="rId15"/>
    <p:sldId id="664" r:id="rId16"/>
    <p:sldId id="666" r:id="rId17"/>
    <p:sldId id="712" r:id="rId18"/>
    <p:sldId id="709" r:id="rId19"/>
    <p:sldId id="688" r:id="rId2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84022" autoAdjust="0"/>
  </p:normalViewPr>
  <p:slideViewPr>
    <p:cSldViewPr snapToGrid="0">
      <p:cViewPr varScale="1">
        <p:scale>
          <a:sx n="67" d="100"/>
          <a:sy n="67" d="100"/>
        </p:scale>
        <p:origin x="834" y="6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900" kern="1200" dirty="0" smtClean="0">
                <a:solidFill>
                  <a:schemeClr val="tx1"/>
                </a:solidFill>
                <a:effectLst/>
                <a:latin typeface="Segoe UI Light" pitchFamily="34" charset="0"/>
                <a:ea typeface="+mn-ea"/>
                <a:cs typeface="+mn-cs"/>
              </a:rPr>
              <a:t>Slow start, but building.</a:t>
            </a:r>
          </a:p>
          <a:p>
            <a:pPr lvl="2"/>
            <a:r>
              <a:rPr lang="en-US" sz="900" i="1" kern="1200" dirty="0" smtClean="0">
                <a:solidFill>
                  <a:schemeClr val="tx1"/>
                </a:solidFill>
                <a:effectLst/>
                <a:latin typeface="Segoe UI Light" pitchFamily="34" charset="0"/>
                <a:ea typeface="+mn-ea"/>
                <a:cs typeface="+mn-cs"/>
              </a:rPr>
              <a:t>Not</a:t>
            </a:r>
            <a:r>
              <a:rPr lang="en-US" sz="900" kern="1200" dirty="0" smtClean="0">
                <a:solidFill>
                  <a:schemeClr val="tx1"/>
                </a:solidFill>
                <a:effectLst/>
                <a:latin typeface="Segoe UI Light" pitchFamily="34" charset="0"/>
                <a:ea typeface="+mn-ea"/>
                <a:cs typeface="+mn-cs"/>
              </a:rPr>
              <a:t> a device marketplace. No millions and millions of apps.</a:t>
            </a:r>
          </a:p>
          <a:p>
            <a:pPr lvl="2"/>
            <a:r>
              <a:rPr lang="en-US" sz="900" kern="1200" dirty="0" smtClean="0">
                <a:solidFill>
                  <a:schemeClr val="tx1"/>
                </a:solidFill>
                <a:effectLst/>
                <a:latin typeface="Segoe UI Light" pitchFamily="34" charset="0"/>
                <a:ea typeface="+mn-ea"/>
                <a:cs typeface="+mn-cs"/>
              </a:rPr>
              <a:t>Tons of enhancement in the last year: subscriptions, regional, etc. </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Lot of investment and expansion into new markets. Seeing good growth in new markets.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8</a:t>
            </a:r>
            <a:r>
              <a:rPr lang="en-US" sz="900" kern="1200" baseline="0" dirty="0" smtClean="0">
                <a:solidFill>
                  <a:schemeClr val="tx1"/>
                </a:solidFill>
                <a:effectLst/>
                <a:latin typeface="Segoe UI Light" pitchFamily="34" charset="0"/>
                <a:ea typeface="+mn-ea"/>
                <a:cs typeface="+mn-cs"/>
              </a:rPr>
              <a:t> Additional Store Fronts Opening July </a:t>
            </a:r>
          </a:p>
          <a:p>
            <a:r>
              <a:rPr lang="en-US" sz="900" kern="1200" baseline="0" dirty="0" smtClean="0">
                <a:solidFill>
                  <a:schemeClr val="tx1"/>
                </a:solidFill>
                <a:effectLst/>
                <a:latin typeface="Segoe UI Light" pitchFamily="34" charset="0"/>
                <a:ea typeface="+mn-ea"/>
                <a:cs typeface="+mn-cs"/>
              </a:rPr>
              <a:t>Local L:anguage Apps For :</a:t>
            </a:r>
          </a:p>
          <a:p>
            <a:r>
              <a:rPr lang="en-US" sz="900" kern="1200" baseline="0" dirty="0" smtClean="0">
                <a:solidFill>
                  <a:schemeClr val="tx1"/>
                </a:solidFill>
                <a:effectLst/>
                <a:latin typeface="Segoe UI Light" pitchFamily="34" charset="0"/>
                <a:ea typeface="+mn-ea"/>
                <a:cs typeface="+mn-cs"/>
              </a:rPr>
              <a:t>China / Netherlands / Russia / Italy / Brazil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Recent Addition of subscription priced apps and paid Outlook apps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Store Refresh coming …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F80FC-F642-41B5-9B12-2243BC6DF12C}" type="datetime1">
              <a:rPr lang="en-US" smtClean="0">
                <a:solidFill>
                  <a:prstClr val="black"/>
                </a:solidFill>
              </a:rPr>
              <a:pPr/>
              <a:t>1/14/2015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622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Petabytes of data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95898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1/14/2015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7</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8</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9</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6257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7.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5" r:id="rId23"/>
    <p:sldLayoutId id="2147484156" r:id="rId24"/>
    <p:sldLayoutId id="2147484158" r:id="rId25"/>
    <p:sldLayoutId id="2147484159" r:id="rId26"/>
    <p:sldLayoutId id="214748416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5" Type="http://schemas.openxmlformats.org/officeDocument/2006/relationships/image" Target="../media/image55.png"/><Relationship Id="rId10" Type="http://schemas.openxmlformats.org/officeDocument/2006/relationships/image" Target="../media/image50.png"/><Relationship Id="rId4" Type="http://schemas.microsoft.com/office/2007/relationships/hdphoto" Target="../media/hdphoto3.wdp"/><Relationship Id="rId9" Type="http://schemas.openxmlformats.org/officeDocument/2006/relationships/image" Target="../media/image43.pn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6.emf"/><Relationship Id="rId7" Type="http://schemas.openxmlformats.org/officeDocument/2006/relationships/image" Target="../media/image30.png"/><Relationship Id="rId12" Type="http://schemas.openxmlformats.org/officeDocument/2006/relationships/image" Target="../media/image34.png"/><Relationship Id="rId17" Type="http://schemas.microsoft.com/office/2007/relationships/hdphoto" Target="../media/hdphoto2.wdp"/><Relationship Id="rId2" Type="http://schemas.openxmlformats.org/officeDocument/2006/relationships/image" Target="../media/image25.png"/><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slideLayout" Target="../slideLayouts/slideLayout5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emf"/><Relationship Id="rId15" Type="http://schemas.openxmlformats.org/officeDocument/2006/relationships/image" Target="../media/image37.png"/><Relationship Id="rId10" Type="http://schemas.microsoft.com/office/2007/relationships/hdphoto" Target="../media/hdphoto1.wdp"/><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029752" y="1622168"/>
            <a:ext cx="4128101"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034881" y="4621405"/>
            <a:ext cx="4122973"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48362" y="2246385"/>
            <a:ext cx="1297251" cy="1100967"/>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Vacation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860606" y="2246385"/>
            <a:ext cx="1297251" cy="1100967"/>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Event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036119" y="2246385"/>
            <a:ext cx="1297251" cy="1100967"/>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Expense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379" tIns="45690" rIns="91379" bIns="45690" numCol="1" anchor="t" anchorCtr="0" compatLnSpc="1">
              <a:prstTxWarp prst="textNoShape">
                <a:avLst/>
              </a:prstTxWarp>
            </a:bodyPr>
            <a:lstStyle/>
            <a:p>
              <a:pPr defTabSz="913727"/>
              <a:endParaRPr lang="en-US" sz="1400">
                <a:solidFill>
                  <a:srgbClr val="000000"/>
                </a:solidFill>
              </a:endParaRPr>
            </a:p>
          </p:txBody>
        </p:sp>
      </p:grpSp>
      <p:grpSp>
        <p:nvGrpSpPr>
          <p:cNvPr id="81" name="Group 80"/>
          <p:cNvGrpSpPr/>
          <p:nvPr/>
        </p:nvGrpSpPr>
        <p:grpSpPr>
          <a:xfrm>
            <a:off x="5448362" y="3421121"/>
            <a:ext cx="1297251" cy="1100967"/>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5690" numCol="1" anchor="b" anchorCtr="0" compatLnSpc="1">
              <a:prstTxWarp prst="textNoShape">
                <a:avLst/>
              </a:prstTxWarp>
              <a:noAutofit/>
            </a:bodyPr>
            <a:lstStyle/>
            <a:p>
              <a:pPr defTabSz="913727"/>
              <a:endParaRPr lang="en-US" sz="1400">
                <a:solidFill>
                  <a:srgbClr val="000000"/>
                </a:solidFill>
              </a:endParaRPr>
            </a:p>
          </p:txBody>
        </p:sp>
      </p:grpSp>
      <p:grpSp>
        <p:nvGrpSpPr>
          <p:cNvPr id="84" name="Group 83"/>
          <p:cNvGrpSpPr/>
          <p:nvPr/>
        </p:nvGrpSpPr>
        <p:grpSpPr>
          <a:xfrm>
            <a:off x="6860606" y="3421121"/>
            <a:ext cx="1297251" cy="1100967"/>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Risk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036119" y="3421121"/>
            <a:ext cx="1297251" cy="1100967"/>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Help-desk</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179409" y="1622169"/>
            <a:ext cx="2917579" cy="3529017"/>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50"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109345" y="1622169"/>
            <a:ext cx="2753578" cy="3529017"/>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22690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momentum</a:t>
            </a:r>
            <a:endParaRPr lang="en-US" dirty="0"/>
          </a:p>
        </p:txBody>
      </p:sp>
      <p:grpSp>
        <p:nvGrpSpPr>
          <p:cNvPr id="28" name="Group 27"/>
          <p:cNvGrpSpPr/>
          <p:nvPr/>
        </p:nvGrpSpPr>
        <p:grpSpPr>
          <a:xfrm>
            <a:off x="6548733" y="1190077"/>
            <a:ext cx="5377148" cy="5375594"/>
            <a:chOff x="6681789" y="1212849"/>
            <a:chExt cx="5486400" cy="5484814"/>
          </a:xfrm>
        </p:grpSpPr>
        <p:sp>
          <p:nvSpPr>
            <p:cNvPr id="14" name="Rectangle 13"/>
            <p:cNvSpPr/>
            <p:nvPr/>
          </p:nvSpPr>
          <p:spPr bwMode="auto">
            <a:xfrm>
              <a:off x="6681789" y="1212849"/>
              <a:ext cx="5486400"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5" tIns="268857" rIns="0" bIns="0" numCol="1" spcCol="0" rtlCol="0" fromWordArt="0" anchor="b" anchorCtr="0" forceAA="0" compatLnSpc="1">
              <a:prstTxWarp prst="textNoShape">
                <a:avLst/>
              </a:prstTxWarp>
              <a:noAutofit/>
            </a:bodyPr>
            <a:lstStyle/>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r>
                <a:rPr lang="en-US" sz="3528" dirty="0">
                  <a:solidFill>
                    <a:srgbClr val="FFFFFF"/>
                  </a:solidFill>
                  <a:latin typeface="Segoe UI Light"/>
                  <a:ea typeface="Segoe UI" pitchFamily="34" charset="0"/>
                  <a:cs typeface="Segoe UI" pitchFamily="34" charset="0"/>
                </a:rPr>
                <a:t>International expansion</a:t>
              </a:r>
              <a:r>
                <a:rPr lang="en-US" sz="2744" b="1" dirty="0">
                  <a:solidFill>
                    <a:srgbClr val="FFFFFF"/>
                  </a:solidFill>
                  <a:ea typeface="Segoe UI" pitchFamily="34" charset="0"/>
                  <a:cs typeface="Segoe UI" pitchFamily="34" charset="0"/>
                </a:rPr>
                <a:t/>
              </a:r>
              <a:br>
                <a:rPr lang="en-US" sz="2744" b="1" dirty="0">
                  <a:solidFill>
                    <a:srgbClr val="FFFFFF"/>
                  </a:solidFill>
                  <a:ea typeface="Segoe UI" pitchFamily="34" charset="0"/>
                  <a:cs typeface="Segoe UI" pitchFamily="34" charset="0"/>
                </a:rPr>
              </a:br>
              <a:endParaRPr lang="en-US" sz="31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82" y="1779464"/>
              <a:ext cx="3166013" cy="3798319"/>
            </a:xfrm>
            <a:prstGeom prst="rect">
              <a:avLst/>
            </a:prstGeom>
          </p:spPr>
        </p:pic>
      </p:grpSp>
      <p:grpSp>
        <p:nvGrpSpPr>
          <p:cNvPr id="8" name="Group 7"/>
          <p:cNvGrpSpPr/>
          <p:nvPr/>
        </p:nvGrpSpPr>
        <p:grpSpPr>
          <a:xfrm>
            <a:off x="295922" y="2994017"/>
            <a:ext cx="6208201" cy="1753697"/>
            <a:chOff x="301935" y="3053442"/>
            <a:chExt cx="6334338" cy="1789328"/>
          </a:xfrm>
        </p:grpSpPr>
        <p:sp>
          <p:nvSpPr>
            <p:cNvPr id="34" name="Rectangle 33"/>
            <p:cNvSpPr/>
            <p:nvPr/>
          </p:nvSpPr>
          <p:spPr bwMode="auto">
            <a:xfrm>
              <a:off x="301935" y="3053442"/>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Hundreds </a:t>
              </a:r>
              <a:br>
                <a:rPr lang="en-US" sz="2744" b="1" dirty="0">
                  <a:gradFill>
                    <a:gsLst>
                      <a:gs pos="0">
                        <a:srgbClr val="0072C6"/>
                      </a:gs>
                      <a:gs pos="100000">
                        <a:srgbClr val="0072C6"/>
                      </a:gs>
                    </a:gsLst>
                    <a:lin ang="5400000" scaled="0"/>
                  </a:gradFill>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of business apps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08" y="3388250"/>
              <a:ext cx="1063738" cy="1454520"/>
            </a:xfrm>
            <a:prstGeom prst="rect">
              <a:avLst/>
            </a:prstGeom>
          </p:spPr>
        </p:pic>
      </p:grpSp>
      <p:grpSp>
        <p:nvGrpSpPr>
          <p:cNvPr id="10" name="Group 9"/>
          <p:cNvGrpSpPr/>
          <p:nvPr/>
        </p:nvGrpSpPr>
        <p:grpSpPr>
          <a:xfrm>
            <a:off x="295922" y="1190077"/>
            <a:ext cx="6208201" cy="1753697"/>
            <a:chOff x="301935" y="1212849"/>
            <a:chExt cx="6334338" cy="1789328"/>
          </a:xfrm>
        </p:grpSpPr>
        <p:sp>
          <p:nvSpPr>
            <p:cNvPr id="33" name="Rectangle 32"/>
            <p:cNvSpPr/>
            <p:nvPr/>
          </p:nvSpPr>
          <p:spPr bwMode="auto">
            <a:xfrm>
              <a:off x="301935" y="1212849"/>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Exponential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growth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In-store visits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53" y="1458298"/>
              <a:ext cx="1602402" cy="1543879"/>
            </a:xfrm>
            <a:prstGeom prst="rect">
              <a:avLst/>
            </a:prstGeom>
          </p:spPr>
        </p:pic>
      </p:grpSp>
      <p:grpSp>
        <p:nvGrpSpPr>
          <p:cNvPr id="9" name="Group 8"/>
          <p:cNvGrpSpPr/>
          <p:nvPr/>
        </p:nvGrpSpPr>
        <p:grpSpPr>
          <a:xfrm>
            <a:off x="295922" y="4811974"/>
            <a:ext cx="6208201" cy="1927588"/>
            <a:chOff x="301935" y="4908335"/>
            <a:chExt cx="6334338" cy="1966752"/>
          </a:xfrm>
        </p:grpSpPr>
        <p:sp>
          <p:nvSpPr>
            <p:cNvPr id="35" name="Rectangle 34"/>
            <p:cNvSpPr/>
            <p:nvPr/>
          </p:nvSpPr>
          <p:spPr bwMode="auto">
            <a:xfrm>
              <a:off x="301935" y="4908335"/>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Available in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b="1" dirty="0">
                  <a:gradFill>
                    <a:gsLst>
                      <a:gs pos="0">
                        <a:srgbClr val="0072C6"/>
                      </a:gs>
                      <a:gs pos="100000">
                        <a:srgbClr val="0072C6"/>
                      </a:gs>
                    </a:gsLst>
                    <a:lin ang="5400000" scaled="0"/>
                  </a:gradFill>
                  <a:ea typeface="Segoe UI" pitchFamily="34" charset="0"/>
                  <a:cs typeface="Segoe UI" pitchFamily="34" charset="0"/>
                </a:rPr>
                <a:t>142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markets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92" y="5096641"/>
              <a:ext cx="1233369" cy="1778446"/>
            </a:xfrm>
            <a:prstGeom prst="rect">
              <a:avLst/>
            </a:prstGeom>
          </p:spPr>
        </p:pic>
      </p:grpSp>
      <p:grpSp>
        <p:nvGrpSpPr>
          <p:cNvPr id="11" name="Group 10"/>
          <p:cNvGrpSpPr/>
          <p:nvPr/>
        </p:nvGrpSpPr>
        <p:grpSpPr>
          <a:xfrm>
            <a:off x="0" y="1029699"/>
            <a:ext cx="12188825" cy="5826922"/>
            <a:chOff x="0" y="1049213"/>
            <a:chExt cx="12436475" cy="5945312"/>
          </a:xfrm>
        </p:grpSpPr>
        <p:sp>
          <p:nvSpPr>
            <p:cNvPr id="4" name="Rectangle 3"/>
            <p:cNvSpPr/>
            <p:nvPr/>
          </p:nvSpPr>
          <p:spPr bwMode="auto">
            <a:xfrm>
              <a:off x="0"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2" name="Rectangle 21"/>
            <p:cNvSpPr/>
            <p:nvPr/>
          </p:nvSpPr>
          <p:spPr bwMode="auto">
            <a:xfrm>
              <a:off x="12161837"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673703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00" fill="hold"/>
                                        <p:tgtEl>
                                          <p:spTgt spid="28"/>
                                        </p:tgtEl>
                                        <p:attrNameLst>
                                          <p:attrName>ppt_x</p:attrName>
                                        </p:attrNameLst>
                                      </p:cBhvr>
                                      <p:tavLst>
                                        <p:tav tm="0">
                                          <p:val>
                                            <p:strVal val="1+#ppt_w/2"/>
                                          </p:val>
                                        </p:tav>
                                        <p:tav tm="100000">
                                          <p:val>
                                            <p:strVal val="#ppt_x"/>
                                          </p:val>
                                        </p:tav>
                                      </p:tavLst>
                                    </p:anim>
                                    <p:anim calcmode="lin" valueType="num">
                                      <p:cBhvr additive="base">
                                        <p:cTn id="8" dur="7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0-#ppt_w/2"/>
                                          </p:val>
                                        </p:tav>
                                        <p:tav tm="100000">
                                          <p:val>
                                            <p:strVal val="#ppt_x"/>
                                          </p:val>
                                        </p:tav>
                                      </p:tavLst>
                                    </p:anim>
                                    <p:anim calcmode="lin" valueType="num">
                                      <p:cBhvr additive="base">
                                        <p:cTn id="12" dur="7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 fill="hold"/>
                                        <p:tgtEl>
                                          <p:spTgt spid="8"/>
                                        </p:tgtEl>
                                        <p:attrNameLst>
                                          <p:attrName>ppt_x</p:attrName>
                                        </p:attrNameLst>
                                      </p:cBhvr>
                                      <p:tavLst>
                                        <p:tav tm="0">
                                          <p:val>
                                            <p:strVal val="0-#ppt_w/2"/>
                                          </p:val>
                                        </p:tav>
                                        <p:tav tm="100000">
                                          <p:val>
                                            <p:strVal val="#ppt_x"/>
                                          </p:val>
                                        </p:tav>
                                      </p:tavLst>
                                    </p:anim>
                                    <p:anim calcmode="lin" valueType="num">
                                      <p:cBhvr additive="base">
                                        <p:cTn id="16" dur="7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sp>
        <p:nvSpPr>
          <p:cNvPr id="23" name="Oval 22"/>
          <p:cNvSpPr/>
          <p:nvPr/>
        </p:nvSpPr>
        <p:spPr bwMode="auto">
          <a:xfrm>
            <a:off x="4141537" y="2012013"/>
            <a:ext cx="3417061" cy="3417061"/>
          </a:xfrm>
          <a:prstGeom prst="ellipse">
            <a:avLst/>
          </a:prstGeom>
          <a:solidFill>
            <a:srgbClr val="FF0000"/>
          </a:solidFill>
          <a:ln w="508000" cap="flat" cmpd="sng" algn="ctr">
            <a:solidFill>
              <a:srgbClr val="FF0000"/>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4808841" y="2666439"/>
            <a:ext cx="2065594" cy="2108172"/>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647589" y="5154457"/>
            <a:ext cx="2652615" cy="941141"/>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2-3 hours/day in </a:t>
            </a:r>
            <a:br>
              <a:rPr lang="en-US" sz="2352" kern="0" dirty="0">
                <a:solidFill>
                  <a:schemeClr val="bg1"/>
                </a:solidFill>
              </a:rPr>
            </a:br>
            <a:r>
              <a:rPr lang="en-US" sz="2352" kern="0" dirty="0">
                <a:solidFill>
                  <a:schemeClr val="bg1"/>
                </a:solidFill>
              </a:rPr>
              <a:t>Office Apps</a:t>
            </a:r>
          </a:p>
        </p:txBody>
      </p:sp>
      <p:sp>
        <p:nvSpPr>
          <p:cNvPr id="27" name="TextBox 26"/>
          <p:cNvSpPr txBox="1"/>
          <p:nvPr/>
        </p:nvSpPr>
        <p:spPr>
          <a:xfrm>
            <a:off x="8643828" y="1703398"/>
            <a:ext cx="2387102" cy="2144715"/>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Mobile Devices</a:t>
            </a:r>
          </a:p>
          <a:p>
            <a:pPr defTabSz="896203">
              <a:lnSpc>
                <a:spcPct val="90000"/>
              </a:lnSpc>
              <a:spcAft>
                <a:spcPts val="588"/>
              </a:spcAft>
              <a:defRPr/>
            </a:pPr>
            <a:r>
              <a:rPr lang="en-US" sz="2352" kern="0" dirty="0">
                <a:solidFill>
                  <a:schemeClr val="bg1"/>
                </a:solidFill>
              </a:rPr>
              <a:t>1.2B in 2014</a:t>
            </a:r>
          </a:p>
          <a:p>
            <a:pPr defTabSz="896203">
              <a:lnSpc>
                <a:spcPct val="90000"/>
              </a:lnSpc>
              <a:spcAft>
                <a:spcPts val="588"/>
              </a:spcAft>
              <a:defRPr/>
            </a:pPr>
            <a:r>
              <a:rPr lang="en-US" sz="2352" kern="0" dirty="0">
                <a:solidFill>
                  <a:schemeClr val="bg1"/>
                </a:solidFill>
              </a:rPr>
              <a:t>1.8B in 2018</a:t>
            </a:r>
          </a:p>
          <a:p>
            <a:pPr defTabSz="896203">
              <a:lnSpc>
                <a:spcPct val="90000"/>
              </a:lnSpc>
              <a:spcAft>
                <a:spcPts val="588"/>
              </a:spcAft>
              <a:defRPr/>
            </a:pPr>
            <a:r>
              <a:rPr lang="en-US" sz="2352" kern="0" dirty="0">
                <a:solidFill>
                  <a:schemeClr val="bg1"/>
                </a:solidFill>
              </a:rPr>
              <a:t/>
            </a:r>
            <a:br>
              <a:rPr lang="en-US" sz="2352" kern="0" dirty="0">
                <a:solidFill>
                  <a:schemeClr val="bg1"/>
                </a:solidFill>
              </a:rPr>
            </a:br>
            <a:endParaRPr lang="en-US" sz="2352" kern="0" dirty="0">
              <a:solidFill>
                <a:schemeClr val="bg1"/>
              </a:solidFill>
            </a:endParaRPr>
          </a:p>
        </p:txBody>
      </p:sp>
      <p:sp>
        <p:nvSpPr>
          <p:cNvPr id="28" name="Oval 27"/>
          <p:cNvSpPr/>
          <p:nvPr/>
        </p:nvSpPr>
        <p:spPr bwMode="auto">
          <a:xfrm>
            <a:off x="4097041" y="2006874"/>
            <a:ext cx="3506053" cy="3506053"/>
          </a:xfrm>
          <a:prstGeom prst="ellipse">
            <a:avLst/>
          </a:prstGeom>
          <a:solidFill>
            <a:srgbClr val="FF0000"/>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1594694" y="1493418"/>
            <a:ext cx="2963164" cy="2963164"/>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6792144" y="1493418"/>
            <a:ext cx="1945723" cy="1945723"/>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069840" y="4836154"/>
            <a:ext cx="1577749" cy="1577749"/>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solidFill>
                  <a:schemeClr val="bg1"/>
                </a:solidFill>
              </a:rPr>
              <a:t>1B+</a:t>
            </a:r>
          </a:p>
        </p:txBody>
      </p:sp>
      <p:sp>
        <p:nvSpPr>
          <p:cNvPr id="248" name="Oval 247"/>
          <p:cNvSpPr/>
          <p:nvPr/>
        </p:nvSpPr>
        <p:spPr bwMode="auto">
          <a:xfrm>
            <a:off x="3407956" y="4670972"/>
            <a:ext cx="1818840" cy="1818840"/>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845851784"/>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1826</Words>
  <Application>Microsoft Office PowerPoint</Application>
  <PresentationFormat>Custom</PresentationFormat>
  <Paragraphs>220</Paragraphs>
  <Slides>14</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Calibri</vt:lpstr>
      <vt:lpstr>Consolas</vt:lpstr>
      <vt:lpstr>Segoe Pro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 Overview</vt:lpstr>
      <vt:lpstr>Technology journey</vt:lpstr>
      <vt:lpstr>The Opportunity </vt:lpstr>
      <vt:lpstr>Office 365 is a rich platform ripe for extending and integrating with.</vt:lpstr>
      <vt:lpstr>Vision</vt:lpstr>
      <vt:lpstr>Office 365 App Model</vt:lpstr>
      <vt:lpstr>PowerPoint Presentation</vt:lpstr>
      <vt:lpstr>PowerPoint Presentation</vt:lpstr>
      <vt:lpstr>PowerPoint Presentation</vt:lpstr>
      <vt:lpstr>Modern app development </vt:lpstr>
      <vt:lpstr>App Model Development</vt:lpstr>
      <vt:lpstr>Distribution choices</vt:lpstr>
      <vt:lpstr>Store momentum</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2015-01-14T16:54:30Z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